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67" r:id="rId2"/>
    <p:sldId id="257" r:id="rId3"/>
    <p:sldId id="262" r:id="rId4"/>
    <p:sldId id="263" r:id="rId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9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F61"/>
    <a:srgbClr val="1E43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0" d="100"/>
          <a:sy n="70" d="100"/>
        </p:scale>
        <p:origin x="1180" y="52"/>
      </p:cViewPr>
      <p:guideLst>
        <p:guide orient="horz" pos="2160"/>
        <p:guide pos="290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dav, Tushar" userId="b08ee01a-3979-4149-9bc6-acbd017824f8" providerId="ADAL" clId="{B534987A-C6FA-43BD-9CE5-C81BF0C72B4F}"/>
    <pc:docChg chg="delSld">
      <pc:chgData name="Yadav, Tushar" userId="b08ee01a-3979-4149-9bc6-acbd017824f8" providerId="ADAL" clId="{B534987A-C6FA-43BD-9CE5-C81BF0C72B4F}" dt="2025-04-04T09:32:40.108" v="0" actId="47"/>
      <pc:docMkLst>
        <pc:docMk/>
      </pc:docMkLst>
      <pc:sldChg chg="del">
        <pc:chgData name="Yadav, Tushar" userId="b08ee01a-3979-4149-9bc6-acbd017824f8" providerId="ADAL" clId="{B534987A-C6FA-43BD-9CE5-C81BF0C72B4F}" dt="2025-04-04T09:32:40.108" v="0" actId="47"/>
        <pc:sldMkLst>
          <pc:docMk/>
          <pc:sldMk cId="1102317814" sldId="264"/>
        </pc:sldMkLst>
      </pc:sldChg>
      <pc:sldChg chg="del">
        <pc:chgData name="Yadav, Tushar" userId="b08ee01a-3979-4149-9bc6-acbd017824f8" providerId="ADAL" clId="{B534987A-C6FA-43BD-9CE5-C81BF0C72B4F}" dt="2025-04-04T09:32:40.108" v="0" actId="47"/>
        <pc:sldMkLst>
          <pc:docMk/>
          <pc:sldMk cId="41408491" sldId="265"/>
        </pc:sldMkLst>
      </pc:sldChg>
      <pc:sldChg chg="del">
        <pc:chgData name="Yadav, Tushar" userId="b08ee01a-3979-4149-9bc6-acbd017824f8" providerId="ADAL" clId="{B534987A-C6FA-43BD-9CE5-C81BF0C72B4F}" dt="2025-04-04T09:32:40.108" v="0" actId="47"/>
        <pc:sldMkLst>
          <pc:docMk/>
          <pc:sldMk cId="2164291986" sldId="266"/>
        </pc:sldMkLst>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BA05BE-F335-4F18-AB21-E4CBC81EFFFD}" type="datetimeFigureOut">
              <a:rPr lang="en-US" smtClean="0"/>
              <a:t>4/4/2025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9C2B78-1674-4BAA-B74C-B6CA85C12E8C}" type="slidenum">
              <a:rPr lang="en-US" smtClean="0"/>
              <a:t>‹#›</a:t>
            </a:fld>
            <a:endParaRPr lang="en-US"/>
          </a:p>
        </p:txBody>
      </p:sp>
    </p:spTree>
    <p:extLst>
      <p:ext uri="{BB962C8B-B14F-4D97-AF65-F5344CB8AC3E}">
        <p14:creationId xmlns:p14="http://schemas.microsoft.com/office/powerpoint/2010/main" val="3853927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9C2B78-1674-4BAA-B74C-B6CA85C12E8C}" type="slidenum">
              <a:rPr lang="en-US" smtClean="0"/>
              <a:t>3</a:t>
            </a:fld>
            <a:endParaRPr lang="en-US"/>
          </a:p>
        </p:txBody>
      </p:sp>
    </p:spTree>
    <p:extLst>
      <p:ext uri="{BB962C8B-B14F-4D97-AF65-F5344CB8AC3E}">
        <p14:creationId xmlns:p14="http://schemas.microsoft.com/office/powerpoint/2010/main" val="804195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4/4/2025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4/4/2025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4/4/2025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4/4/2025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4/4/2025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4/4/2025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6858000"/>
          </a:xfrm>
          <a:prstGeom prst="rect">
            <a:avLst/>
          </a:prstGeom>
          <a:solidFill>
            <a:srgbClr val="002F6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Rectangle: Rounded Corners 8">
            <a:extLst>
              <a:ext uri="{FF2B5EF4-FFF2-40B4-BE49-F238E27FC236}">
                <a16:creationId xmlns:a16="http://schemas.microsoft.com/office/drawing/2014/main" id="{EED220D4-C500-3245-CB36-0CEF675A4E57}"/>
              </a:ext>
            </a:extLst>
          </p:cNvPr>
          <p:cNvSpPr/>
          <p:nvPr/>
        </p:nvSpPr>
        <p:spPr>
          <a:xfrm>
            <a:off x="708660" y="2240280"/>
            <a:ext cx="7726680" cy="3099816"/>
          </a:xfrm>
          <a:prstGeom prst="roundRect">
            <a:avLst/>
          </a:prstGeom>
          <a:solidFill>
            <a:schemeClr val="bg2"/>
          </a:solidFill>
        </p:spPr>
        <p:style>
          <a:lnRef idx="1">
            <a:schemeClr val="accent1"/>
          </a:lnRef>
          <a:fillRef idx="3">
            <a:schemeClr val="accent1"/>
          </a:fillRef>
          <a:effectRef idx="2">
            <a:schemeClr val="accent1"/>
          </a:effectRef>
          <a:fontRef idx="minor">
            <a:schemeClr val="lt1"/>
          </a:fontRef>
        </p:style>
        <p:txBody>
          <a:bodyPr rtlCol="0" anchor="ctr"/>
          <a:lstStyle/>
          <a:p>
            <a:pPr algn="r">
              <a:defRPr sz="3600" b="1">
                <a:solidFill>
                  <a:srgbClr val="005A9C"/>
                </a:solidFill>
              </a:defRPr>
            </a:pPr>
            <a:r>
              <a:rPr lang="en-US" dirty="0"/>
              <a:t>Scope Of Improvements In Hilton App</a:t>
            </a:r>
          </a:p>
          <a:p>
            <a:pPr algn="ctr">
              <a:defRPr sz="3600" b="1">
                <a:solidFill>
                  <a:srgbClr val="005A9C"/>
                </a:solidFill>
              </a:defRPr>
            </a:pPr>
            <a:br>
              <a:rPr lang="en-US" dirty="0"/>
            </a:br>
            <a:r>
              <a:rPr lang="en-US" sz="2000" dirty="0"/>
              <a:t>Tushar Yadav</a:t>
            </a:r>
            <a:br>
              <a:rPr lang="en-US" sz="2000" dirty="0"/>
            </a:br>
            <a:fld id="{F2E4B27A-E26C-40F0-8E48-78BBBECCF41F}" type="datetime2">
              <a:rPr lang="en-US" sz="2000" smtClean="0"/>
              <a:pPr algn="ctr">
                <a:defRPr sz="3600" b="1">
                  <a:solidFill>
                    <a:srgbClr val="005A9C"/>
                  </a:solidFill>
                </a:defRPr>
              </a:pPr>
              <a:t>Friday, April 4, 2025</a:t>
            </a:fld>
            <a:endParaRPr lang="en-US" sz="2000" dirty="0"/>
          </a:p>
        </p:txBody>
      </p:sp>
      <p:pic>
        <p:nvPicPr>
          <p:cNvPr id="11" name="Picture 10">
            <a:extLst>
              <a:ext uri="{FF2B5EF4-FFF2-40B4-BE49-F238E27FC236}">
                <a16:creationId xmlns:a16="http://schemas.microsoft.com/office/drawing/2014/main" id="{1C21862B-A364-EDCF-8BD3-4945B733850B}"/>
              </a:ext>
            </a:extLst>
          </p:cNvPr>
          <p:cNvPicPr>
            <a:picLocks noChangeAspect="1"/>
          </p:cNvPicPr>
          <p:nvPr/>
        </p:nvPicPr>
        <p:blipFill>
          <a:blip r:embed="rId2"/>
          <a:stretch>
            <a:fillRect/>
          </a:stretch>
        </p:blipFill>
        <p:spPr>
          <a:xfrm>
            <a:off x="3849788" y="156191"/>
            <a:ext cx="1444423" cy="1412925"/>
          </a:xfrm>
          <a:prstGeom prst="rect">
            <a:avLst/>
          </a:prstGeom>
          <a:solidFill>
            <a:srgbClr val="1E4380"/>
          </a:solidFill>
        </p:spPr>
      </p:pic>
    </p:spTree>
    <p:extLst>
      <p:ext uri="{BB962C8B-B14F-4D97-AF65-F5344CB8AC3E}">
        <p14:creationId xmlns:p14="http://schemas.microsoft.com/office/powerpoint/2010/main" val="2336637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93192" y="1371600"/>
            <a:ext cx="8229600" cy="4525963"/>
          </a:xfrm>
        </p:spPr>
        <p:txBody>
          <a:bodyPr/>
          <a:lstStyle/>
          <a:p>
            <a:endParaRPr dirty="0"/>
          </a:p>
          <a:p>
            <a:pPr marL="457200" indent="-457200">
              <a:lnSpc>
                <a:spcPct val="150000"/>
              </a:lnSpc>
              <a:buFont typeface="+mj-lt"/>
              <a:buAutoNum type="arabicPeriod"/>
              <a:defRPr sz="1800">
                <a:solidFill>
                  <a:srgbClr val="4D4D4D"/>
                </a:solidFill>
              </a:defRPr>
            </a:pPr>
            <a:r>
              <a:rPr lang="en-US" sz="2000" dirty="0"/>
              <a:t>Executive Summary</a:t>
            </a:r>
          </a:p>
          <a:p>
            <a:pPr marL="457200" indent="-457200">
              <a:lnSpc>
                <a:spcPct val="150000"/>
              </a:lnSpc>
              <a:buFont typeface="+mj-lt"/>
              <a:buAutoNum type="arabicPeriod"/>
              <a:defRPr sz="1800">
                <a:solidFill>
                  <a:srgbClr val="4D4D4D"/>
                </a:solidFill>
              </a:defRPr>
            </a:pPr>
            <a:r>
              <a:rPr lang="en-US" sz="2000" dirty="0"/>
              <a:t>Incorrect Location Selection &amp; Currency Inconsistency</a:t>
            </a:r>
          </a:p>
          <a:p>
            <a:pPr marL="457200" indent="-457200">
              <a:lnSpc>
                <a:spcPct val="150000"/>
              </a:lnSpc>
              <a:buFont typeface="+mj-lt"/>
              <a:buAutoNum type="arabicPeriod"/>
              <a:defRPr sz="1800">
                <a:solidFill>
                  <a:srgbClr val="4D4D4D"/>
                </a:solidFill>
              </a:defRPr>
            </a:pPr>
            <a:r>
              <a:rPr lang="en-US" sz="2000" dirty="0"/>
              <a:t>Missing Room Images in Selection Flow &amp; Lag in Room Details</a:t>
            </a:r>
          </a:p>
          <a:p>
            <a:pPr marL="457200" indent="-457200">
              <a:lnSpc>
                <a:spcPct val="150000"/>
              </a:lnSpc>
              <a:buFont typeface="+mj-lt"/>
              <a:buAutoNum type="arabicPeriod"/>
              <a:defRPr sz="1800">
                <a:solidFill>
                  <a:srgbClr val="4D4D4D"/>
                </a:solidFill>
              </a:defRPr>
            </a:pPr>
            <a:r>
              <a:rPr lang="en-US" sz="2000" dirty="0"/>
              <a:t>Recommendations &amp; Next Steps</a:t>
            </a:r>
          </a:p>
        </p:txBody>
      </p:sp>
      <p:sp>
        <p:nvSpPr>
          <p:cNvPr id="4" name="Rectangle 3"/>
          <p:cNvSpPr/>
          <p:nvPr/>
        </p:nvSpPr>
        <p:spPr>
          <a:xfrm>
            <a:off x="0" y="256031"/>
            <a:ext cx="9144000" cy="731837"/>
          </a:xfrm>
          <a:prstGeom prst="rect">
            <a:avLst/>
          </a:prstGeom>
          <a:solidFill>
            <a:srgbClr val="002F6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5" name="TextBox 4"/>
          <p:cNvSpPr txBox="1"/>
          <p:nvPr/>
        </p:nvSpPr>
        <p:spPr>
          <a:xfrm>
            <a:off x="-9144" y="360339"/>
            <a:ext cx="1515351" cy="523220"/>
          </a:xfrm>
          <a:prstGeom prst="rect">
            <a:avLst/>
          </a:prstGeom>
          <a:noFill/>
        </p:spPr>
        <p:txBody>
          <a:bodyPr wrap="none">
            <a:spAutoFit/>
          </a:bodyPr>
          <a:lstStyle/>
          <a:p>
            <a:pPr>
              <a:defRPr sz="2000" b="1">
                <a:solidFill>
                  <a:srgbClr val="FFFFFF"/>
                </a:solidFill>
              </a:defRPr>
            </a:pPr>
            <a:r>
              <a:rPr lang="en-US" sz="2800" dirty="0"/>
              <a:t>Contents</a:t>
            </a:r>
            <a:endParaRPr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93192" y="1110463"/>
            <a:ext cx="5769864" cy="3200400"/>
          </a:xfrm>
        </p:spPr>
        <p:txBody>
          <a:bodyPr>
            <a:normAutofit lnSpcReduction="10000"/>
          </a:bodyPr>
          <a:lstStyle/>
          <a:p>
            <a:pPr marL="0" indent="0">
              <a:buNone/>
            </a:pPr>
            <a:r>
              <a:rPr lang="en-US" sz="1400" b="1" u="sng" dirty="0"/>
              <a:t>Issues Identified:</a:t>
            </a:r>
          </a:p>
          <a:p>
            <a:pPr>
              <a:lnSpc>
                <a:spcPct val="110000"/>
              </a:lnSpc>
              <a:buFont typeface="Wingdings" panose="05000000000000000000" pitchFamily="2" charset="2"/>
              <a:buChar char="v"/>
            </a:pPr>
            <a:endParaRPr lang="en-US" sz="1400" dirty="0"/>
          </a:p>
          <a:p>
            <a:pPr>
              <a:buFont typeface="Wingdings" panose="05000000000000000000" pitchFamily="2" charset="2"/>
              <a:buChar char="v"/>
            </a:pPr>
            <a:r>
              <a:rPr lang="en-US" sz="1400" dirty="0"/>
              <a:t>There is room for improvement in the “Browse by Hotel Types” and “Browse by Feature” sections of the app. Currently, selecting any hotel type or feature always shows hotels in North America, with no option to change the location.</a:t>
            </a:r>
          </a:p>
          <a:p>
            <a:pPr>
              <a:buFont typeface="Wingdings" panose="05000000000000000000" pitchFamily="2" charset="2"/>
              <a:buChar char="v"/>
            </a:pPr>
            <a:r>
              <a:rPr lang="en-US" sz="1400" dirty="0"/>
              <a:t>When selecting a room, users are unable to see what the room looks like; Details are provided, but no images are attached for the selected room.</a:t>
            </a:r>
          </a:p>
          <a:p>
            <a:pPr>
              <a:buFont typeface="Wingdings" panose="05000000000000000000" pitchFamily="2" charset="2"/>
              <a:buChar char="v"/>
            </a:pPr>
            <a:r>
              <a:rPr lang="en-US" sz="1400" dirty="0"/>
              <a:t>In the Room Details section, the sub-sections such as “For Your Comfort,” “For Your Convenience,” and “For Your Confidence” take 1–2 seconds to load after the page opens.</a:t>
            </a:r>
          </a:p>
          <a:p>
            <a:pPr>
              <a:buFont typeface="Wingdings" panose="05000000000000000000" pitchFamily="2" charset="2"/>
              <a:buChar char="v"/>
            </a:pPr>
            <a:r>
              <a:rPr lang="en-US" sz="1400" dirty="0"/>
              <a:t>There is inconsistency in the currency used to display prices for different hotels within the same country or state.</a:t>
            </a:r>
            <a:endParaRPr lang="en-US" sz="1600" dirty="0"/>
          </a:p>
        </p:txBody>
      </p:sp>
      <p:sp>
        <p:nvSpPr>
          <p:cNvPr id="4" name="Rectangle 3"/>
          <p:cNvSpPr/>
          <p:nvPr/>
        </p:nvSpPr>
        <p:spPr>
          <a:xfrm>
            <a:off x="0" y="256031"/>
            <a:ext cx="9144000" cy="731837"/>
          </a:xfrm>
          <a:prstGeom prst="rect">
            <a:avLst/>
          </a:prstGeom>
          <a:solidFill>
            <a:srgbClr val="002F6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5" name="TextBox 4"/>
          <p:cNvSpPr txBox="1"/>
          <p:nvPr/>
        </p:nvSpPr>
        <p:spPr>
          <a:xfrm>
            <a:off x="0" y="360339"/>
            <a:ext cx="3106235" cy="523220"/>
          </a:xfrm>
          <a:prstGeom prst="rect">
            <a:avLst/>
          </a:prstGeom>
          <a:noFill/>
        </p:spPr>
        <p:txBody>
          <a:bodyPr wrap="none">
            <a:spAutoFit/>
          </a:bodyPr>
          <a:lstStyle/>
          <a:p>
            <a:pPr>
              <a:defRPr sz="2000" b="1">
                <a:solidFill>
                  <a:srgbClr val="FFFFFF"/>
                </a:solidFill>
              </a:defRPr>
            </a:pPr>
            <a:r>
              <a:rPr lang="en-US" sz="2800" dirty="0"/>
              <a:t>Executive Summary</a:t>
            </a:r>
            <a:endParaRPr sz="2800" dirty="0"/>
          </a:p>
        </p:txBody>
      </p:sp>
      <p:pic>
        <p:nvPicPr>
          <p:cNvPr id="6" name="Picture 5">
            <a:extLst>
              <a:ext uri="{FF2B5EF4-FFF2-40B4-BE49-F238E27FC236}">
                <a16:creationId xmlns:a16="http://schemas.microsoft.com/office/drawing/2014/main" id="{348C801E-71AA-5AA8-AEB6-4E7FD50196C3}"/>
              </a:ext>
            </a:extLst>
          </p:cNvPr>
          <p:cNvPicPr>
            <a:picLocks noChangeAspect="1"/>
          </p:cNvPicPr>
          <p:nvPr/>
        </p:nvPicPr>
        <p:blipFill>
          <a:blip r:embed="rId3"/>
          <a:stretch>
            <a:fillRect/>
          </a:stretch>
        </p:blipFill>
        <p:spPr>
          <a:xfrm>
            <a:off x="6264968" y="1060703"/>
            <a:ext cx="1354885" cy="2782030"/>
          </a:xfrm>
          <a:prstGeom prst="rect">
            <a:avLst/>
          </a:prstGeom>
        </p:spPr>
      </p:pic>
      <p:pic>
        <p:nvPicPr>
          <p:cNvPr id="8" name="Picture 7">
            <a:extLst>
              <a:ext uri="{FF2B5EF4-FFF2-40B4-BE49-F238E27FC236}">
                <a16:creationId xmlns:a16="http://schemas.microsoft.com/office/drawing/2014/main" id="{ABEF15F8-F739-7B6F-CF84-044D7A329BC6}"/>
              </a:ext>
            </a:extLst>
          </p:cNvPr>
          <p:cNvPicPr>
            <a:picLocks noChangeAspect="1"/>
          </p:cNvPicPr>
          <p:nvPr/>
        </p:nvPicPr>
        <p:blipFill>
          <a:blip r:embed="rId4"/>
          <a:stretch>
            <a:fillRect/>
          </a:stretch>
        </p:blipFill>
        <p:spPr>
          <a:xfrm>
            <a:off x="7655101" y="1060703"/>
            <a:ext cx="1387659" cy="2782031"/>
          </a:xfrm>
          <a:prstGeom prst="rect">
            <a:avLst/>
          </a:prstGeom>
        </p:spPr>
      </p:pic>
      <p:pic>
        <p:nvPicPr>
          <p:cNvPr id="12" name="Picture 11">
            <a:extLst>
              <a:ext uri="{FF2B5EF4-FFF2-40B4-BE49-F238E27FC236}">
                <a16:creationId xmlns:a16="http://schemas.microsoft.com/office/drawing/2014/main" id="{EB6149A1-0EFC-0FE6-BBAF-C982FB811AD7}"/>
              </a:ext>
            </a:extLst>
          </p:cNvPr>
          <p:cNvPicPr>
            <a:picLocks noChangeAspect="1"/>
          </p:cNvPicPr>
          <p:nvPr/>
        </p:nvPicPr>
        <p:blipFill>
          <a:blip r:embed="rId5"/>
          <a:stretch>
            <a:fillRect/>
          </a:stretch>
        </p:blipFill>
        <p:spPr>
          <a:xfrm>
            <a:off x="6731128" y="3915568"/>
            <a:ext cx="1847945" cy="2329466"/>
          </a:xfrm>
          <a:prstGeom prst="rect">
            <a:avLst/>
          </a:prstGeom>
        </p:spPr>
      </p:pic>
      <p:sp>
        <p:nvSpPr>
          <p:cNvPr id="13" name="Content Placeholder 2">
            <a:extLst>
              <a:ext uri="{FF2B5EF4-FFF2-40B4-BE49-F238E27FC236}">
                <a16:creationId xmlns:a16="http://schemas.microsoft.com/office/drawing/2014/main" id="{298ABE09-8D81-FD1F-A8CB-4C069B1EE50F}"/>
              </a:ext>
            </a:extLst>
          </p:cNvPr>
          <p:cNvSpPr txBox="1">
            <a:spLocks/>
          </p:cNvSpPr>
          <p:nvPr/>
        </p:nvSpPr>
        <p:spPr>
          <a:xfrm>
            <a:off x="393192" y="4164378"/>
            <a:ext cx="5769864" cy="1831846"/>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400" b="1" u="sng" dirty="0"/>
              <a:t>Recommendations</a:t>
            </a:r>
            <a:r>
              <a:rPr lang="en-US" sz="1600" b="1" dirty="0"/>
              <a:t>:</a:t>
            </a:r>
          </a:p>
          <a:p>
            <a:pPr marL="0" indent="0">
              <a:buNone/>
            </a:pPr>
            <a:endParaRPr lang="en-US" sz="1400" b="1" dirty="0"/>
          </a:p>
          <a:p>
            <a:pPr>
              <a:buFont typeface="Wingdings" panose="05000000000000000000" pitchFamily="2" charset="2"/>
              <a:buChar char="v"/>
            </a:pPr>
            <a:r>
              <a:rPr lang="en-US" sz="1400" dirty="0"/>
              <a:t>Display hotels and properties based on the user’s default region or GPS/IP address.</a:t>
            </a:r>
          </a:p>
          <a:p>
            <a:pPr>
              <a:buFont typeface="Wingdings" panose="05000000000000000000" pitchFamily="2" charset="2"/>
              <a:buChar char="v"/>
            </a:pPr>
            <a:r>
              <a:rPr lang="en-US" sz="1400" dirty="0"/>
              <a:t>Improve room visibility by including representative images and/or short videos for each room type</a:t>
            </a:r>
          </a:p>
          <a:p>
            <a:pPr>
              <a:buFont typeface="Wingdings" panose="05000000000000000000" pitchFamily="2" charset="2"/>
              <a:buChar char="v"/>
            </a:pPr>
            <a:r>
              <a:rPr lang="en-US" sz="1400" dirty="0"/>
              <a:t>Standardize currency formatting and allow users to select their preferred currency.</a:t>
            </a:r>
          </a:p>
        </p:txBody>
      </p:sp>
      <p:sp>
        <p:nvSpPr>
          <p:cNvPr id="14" name="TextBox 13">
            <a:extLst>
              <a:ext uri="{FF2B5EF4-FFF2-40B4-BE49-F238E27FC236}">
                <a16:creationId xmlns:a16="http://schemas.microsoft.com/office/drawing/2014/main" id="{DCEAD50B-29C8-34C9-E15F-E296881304BB}"/>
              </a:ext>
            </a:extLst>
          </p:cNvPr>
          <p:cNvSpPr txBox="1"/>
          <p:nvPr/>
        </p:nvSpPr>
        <p:spPr>
          <a:xfrm>
            <a:off x="393192" y="6524212"/>
            <a:ext cx="6337936" cy="246221"/>
          </a:xfrm>
          <a:prstGeom prst="rect">
            <a:avLst/>
          </a:prstGeom>
          <a:noFill/>
        </p:spPr>
        <p:txBody>
          <a:bodyPr wrap="square" rtlCol="0">
            <a:spAutoFit/>
          </a:bodyPr>
          <a:lstStyle/>
          <a:p>
            <a:r>
              <a:rPr lang="en-US" sz="1000" dirty="0"/>
              <a:t>**All observations are for an Android device</a:t>
            </a:r>
          </a:p>
        </p:txBody>
      </p:sp>
    </p:spTree>
    <p:extLst>
      <p:ext uri="{BB962C8B-B14F-4D97-AF65-F5344CB8AC3E}">
        <p14:creationId xmlns:p14="http://schemas.microsoft.com/office/powerpoint/2010/main" val="10294563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46888" y="1335023"/>
            <a:ext cx="4690872" cy="4818889"/>
          </a:xfrm>
        </p:spPr>
        <p:txBody>
          <a:bodyPr>
            <a:normAutofit fontScale="92500" lnSpcReduction="10000"/>
          </a:bodyPr>
          <a:lstStyle/>
          <a:p>
            <a:pPr marL="0" indent="0">
              <a:buNone/>
            </a:pPr>
            <a:r>
              <a:rPr lang="en-US" sz="1400" b="1" u="sng" dirty="0"/>
              <a:t>Incorrect Location selection </a:t>
            </a:r>
          </a:p>
          <a:p>
            <a:pPr>
              <a:buFont typeface="Wingdings" panose="05000000000000000000" pitchFamily="2" charset="2"/>
              <a:buChar char="v"/>
            </a:pPr>
            <a:endParaRPr lang="en-US" sz="1400" dirty="0"/>
          </a:p>
          <a:p>
            <a:pPr>
              <a:buFont typeface="Wingdings" panose="05000000000000000000" pitchFamily="2" charset="2"/>
              <a:buChar char="v"/>
            </a:pPr>
            <a:r>
              <a:rPr lang="en-US" sz="1400" dirty="0"/>
              <a:t>When selecting any section under “Browse by Hotel Types” or “Browse by Features,” the app consistently displays hotels in North America, with no option to change the location.</a:t>
            </a:r>
          </a:p>
          <a:p>
            <a:pPr>
              <a:buFont typeface="Wingdings" panose="05000000000000000000" pitchFamily="2" charset="2"/>
              <a:buChar char="v"/>
            </a:pPr>
            <a:r>
              <a:rPr lang="en-US" sz="1400" dirty="0"/>
              <a:t>This occurs even when location services are enabled on the device.</a:t>
            </a:r>
          </a:p>
          <a:p>
            <a:pPr>
              <a:buFont typeface="Wingdings" panose="05000000000000000000" pitchFamily="2" charset="2"/>
              <a:buChar char="v"/>
            </a:pPr>
            <a:r>
              <a:rPr lang="en-US" sz="1400" dirty="0"/>
              <a:t>While there is an option to filter by distance, adjusting this filter still shows hotels located in North America.</a:t>
            </a:r>
          </a:p>
          <a:p>
            <a:pPr>
              <a:buFont typeface="Wingdings" panose="05000000000000000000" pitchFamily="2" charset="2"/>
              <a:buChar char="v"/>
            </a:pPr>
            <a:r>
              <a:rPr lang="en-US" sz="1400" dirty="0"/>
              <a:t>This can negatively impact the customer experience, as the app does not reflect the user's actual region leading to unexpected and irrelevant results.</a:t>
            </a:r>
            <a:br>
              <a:rPr lang="en-US" sz="1400" dirty="0"/>
            </a:br>
            <a:endParaRPr lang="en-US" sz="1600" dirty="0"/>
          </a:p>
          <a:p>
            <a:pPr marL="0" indent="0">
              <a:buNone/>
            </a:pPr>
            <a:r>
              <a:rPr lang="en-US" sz="1400" b="1" u="sng" dirty="0"/>
              <a:t>Currency Inconsistency</a:t>
            </a:r>
          </a:p>
          <a:p>
            <a:pPr>
              <a:buFont typeface="Wingdings" panose="05000000000000000000" pitchFamily="2" charset="2"/>
              <a:buChar char="v"/>
            </a:pPr>
            <a:endParaRPr lang="en-US" sz="1400" dirty="0"/>
          </a:p>
          <a:p>
            <a:pPr>
              <a:buFont typeface="Wingdings" panose="05000000000000000000" pitchFamily="2" charset="2"/>
              <a:buChar char="v"/>
            </a:pPr>
            <a:r>
              <a:rPr lang="en-US" sz="1400" dirty="0"/>
              <a:t>In a scenario where Jaipur, India was selected as the location, two hotels displayed prices in INR while one showed prices in USD.</a:t>
            </a:r>
          </a:p>
          <a:p>
            <a:pPr>
              <a:buFont typeface="Wingdings" panose="05000000000000000000" pitchFamily="2" charset="2"/>
              <a:buChar char="v"/>
            </a:pPr>
            <a:r>
              <a:rPr lang="en-US" sz="1400" dirty="0"/>
              <a:t>There is currently no option for users to select their preferred currency.</a:t>
            </a:r>
          </a:p>
          <a:p>
            <a:pPr>
              <a:buFont typeface="Wingdings" panose="05000000000000000000" pitchFamily="2" charset="2"/>
              <a:buChar char="v"/>
            </a:pPr>
            <a:r>
              <a:rPr lang="en-US" sz="1400" dirty="0"/>
              <a:t>This inconsistency can confuse users, leaving them unsure whether the payment will be made in INR or USD, and whether additional charges may apply.</a:t>
            </a:r>
          </a:p>
        </p:txBody>
      </p:sp>
      <p:sp>
        <p:nvSpPr>
          <p:cNvPr id="4" name="Rectangle 3"/>
          <p:cNvSpPr/>
          <p:nvPr/>
        </p:nvSpPr>
        <p:spPr>
          <a:xfrm>
            <a:off x="0" y="256031"/>
            <a:ext cx="9144000" cy="731837"/>
          </a:xfrm>
          <a:prstGeom prst="rect">
            <a:avLst/>
          </a:prstGeom>
          <a:solidFill>
            <a:srgbClr val="002F6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5" name="TextBox 4"/>
          <p:cNvSpPr txBox="1"/>
          <p:nvPr/>
        </p:nvSpPr>
        <p:spPr>
          <a:xfrm>
            <a:off x="-18288" y="360339"/>
            <a:ext cx="8121390" cy="523220"/>
          </a:xfrm>
          <a:prstGeom prst="rect">
            <a:avLst/>
          </a:prstGeom>
          <a:noFill/>
        </p:spPr>
        <p:txBody>
          <a:bodyPr wrap="none">
            <a:spAutoFit/>
          </a:bodyPr>
          <a:lstStyle/>
          <a:p>
            <a:pPr>
              <a:defRPr sz="2000" b="1">
                <a:solidFill>
                  <a:srgbClr val="FFFFFF"/>
                </a:solidFill>
              </a:defRPr>
            </a:pPr>
            <a:r>
              <a:rPr lang="en-US" sz="2800" dirty="0"/>
              <a:t>Incorrect Location Selection &amp; Currency Inconsistency</a:t>
            </a:r>
            <a:endParaRPr sz="2800" dirty="0"/>
          </a:p>
        </p:txBody>
      </p:sp>
      <p:pic>
        <p:nvPicPr>
          <p:cNvPr id="2" name="VID_20250404125944">
            <a:hlinkClick r:id="" action="ppaction://media"/>
            <a:extLst>
              <a:ext uri="{FF2B5EF4-FFF2-40B4-BE49-F238E27FC236}">
                <a16:creationId xmlns:a16="http://schemas.microsoft.com/office/drawing/2014/main" id="{5C150CFF-FCD5-B470-0E96-D2194E7BBE7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138928" y="1673351"/>
            <a:ext cx="1828800" cy="3922777"/>
          </a:xfrm>
          <a:prstGeom prst="rect">
            <a:avLst/>
          </a:prstGeom>
        </p:spPr>
      </p:pic>
      <p:sp>
        <p:nvSpPr>
          <p:cNvPr id="9" name="TextBox 8">
            <a:extLst>
              <a:ext uri="{FF2B5EF4-FFF2-40B4-BE49-F238E27FC236}">
                <a16:creationId xmlns:a16="http://schemas.microsoft.com/office/drawing/2014/main" id="{322ECDAA-19FA-85E3-1B24-86CA2CCAFEFC}"/>
              </a:ext>
            </a:extLst>
          </p:cNvPr>
          <p:cNvSpPr txBox="1"/>
          <p:nvPr/>
        </p:nvSpPr>
        <p:spPr>
          <a:xfrm>
            <a:off x="5016426" y="1371219"/>
            <a:ext cx="2078736" cy="276999"/>
          </a:xfrm>
          <a:prstGeom prst="rect">
            <a:avLst/>
          </a:prstGeom>
          <a:noFill/>
        </p:spPr>
        <p:txBody>
          <a:bodyPr wrap="square" rtlCol="0">
            <a:spAutoFit/>
          </a:bodyPr>
          <a:lstStyle/>
          <a:p>
            <a:r>
              <a:rPr lang="en-US" sz="1200" b="1" i="1" dirty="0"/>
              <a:t>Location inconsistency video</a:t>
            </a:r>
          </a:p>
        </p:txBody>
      </p:sp>
      <p:sp>
        <p:nvSpPr>
          <p:cNvPr id="10" name="TextBox 9">
            <a:extLst>
              <a:ext uri="{FF2B5EF4-FFF2-40B4-BE49-F238E27FC236}">
                <a16:creationId xmlns:a16="http://schemas.microsoft.com/office/drawing/2014/main" id="{28172CCD-D345-2F55-7D43-A8E10ABD9C90}"/>
              </a:ext>
            </a:extLst>
          </p:cNvPr>
          <p:cNvSpPr txBox="1"/>
          <p:nvPr/>
        </p:nvSpPr>
        <p:spPr>
          <a:xfrm>
            <a:off x="6992112" y="1371218"/>
            <a:ext cx="2078736" cy="276999"/>
          </a:xfrm>
          <a:prstGeom prst="rect">
            <a:avLst/>
          </a:prstGeom>
          <a:noFill/>
        </p:spPr>
        <p:txBody>
          <a:bodyPr wrap="square" rtlCol="0">
            <a:spAutoFit/>
          </a:bodyPr>
          <a:lstStyle/>
          <a:p>
            <a:r>
              <a:rPr lang="en-US" sz="1200" b="1" i="1" dirty="0"/>
              <a:t>Currency Inconsistency</a:t>
            </a:r>
          </a:p>
        </p:txBody>
      </p:sp>
      <p:pic>
        <p:nvPicPr>
          <p:cNvPr id="16" name="Picture 15">
            <a:extLst>
              <a:ext uri="{FF2B5EF4-FFF2-40B4-BE49-F238E27FC236}">
                <a16:creationId xmlns:a16="http://schemas.microsoft.com/office/drawing/2014/main" id="{641160A6-DD80-C4BB-85E7-9D54CB849DE5}"/>
              </a:ext>
            </a:extLst>
          </p:cNvPr>
          <p:cNvPicPr>
            <a:picLocks noChangeAspect="1"/>
          </p:cNvPicPr>
          <p:nvPr/>
        </p:nvPicPr>
        <p:blipFill>
          <a:blip r:embed="rId5"/>
          <a:stretch>
            <a:fillRect/>
          </a:stretch>
        </p:blipFill>
        <p:spPr>
          <a:xfrm>
            <a:off x="7013739" y="1673351"/>
            <a:ext cx="1828800" cy="3922777"/>
          </a:xfrm>
          <a:prstGeom prst="rect">
            <a:avLst/>
          </a:prstGeom>
        </p:spPr>
      </p:pic>
      <p:sp>
        <p:nvSpPr>
          <p:cNvPr id="17" name="TextBox 16">
            <a:extLst>
              <a:ext uri="{FF2B5EF4-FFF2-40B4-BE49-F238E27FC236}">
                <a16:creationId xmlns:a16="http://schemas.microsoft.com/office/drawing/2014/main" id="{ECF9E67A-8D7C-2D30-6DA0-962473468F65}"/>
              </a:ext>
            </a:extLst>
          </p:cNvPr>
          <p:cNvSpPr txBox="1"/>
          <p:nvPr/>
        </p:nvSpPr>
        <p:spPr>
          <a:xfrm>
            <a:off x="393192" y="6524212"/>
            <a:ext cx="6337936" cy="246221"/>
          </a:xfrm>
          <a:prstGeom prst="rect">
            <a:avLst/>
          </a:prstGeom>
          <a:noFill/>
        </p:spPr>
        <p:txBody>
          <a:bodyPr wrap="square" rtlCol="0">
            <a:spAutoFit/>
          </a:bodyPr>
          <a:lstStyle/>
          <a:p>
            <a:r>
              <a:rPr lang="en-US" sz="1000" dirty="0"/>
              <a:t>**All observations are for an Android device</a:t>
            </a:r>
          </a:p>
        </p:txBody>
      </p:sp>
    </p:spTree>
    <p:extLst>
      <p:ext uri="{BB962C8B-B14F-4D97-AF65-F5344CB8AC3E}">
        <p14:creationId xmlns:p14="http://schemas.microsoft.com/office/powerpoint/2010/main" val="927040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aa92b963-a5f9-43cb-8a19-91f158325a2f}" enabled="1" method="Standard" siteId="{bcfa3e87-841e-48c7-983b-584159dd1a69}" removed="0"/>
</clbl:labelList>
</file>

<file path=docProps/app.xml><?xml version="1.0" encoding="utf-8"?>
<Properties xmlns="http://schemas.openxmlformats.org/officeDocument/2006/extended-properties" xmlns:vt="http://schemas.openxmlformats.org/officeDocument/2006/docPropsVTypes">
  <TotalTime>176</TotalTime>
  <Words>411</Words>
  <Application>Microsoft Office PowerPoint</Application>
  <PresentationFormat>On-screen Show (4:3)</PresentationFormat>
  <Paragraphs>37</Paragraphs>
  <Slides>4</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Aptos</vt:lpstr>
      <vt:lpstr>Arial</vt:lpstr>
      <vt:lpstr>Calibri</vt:lpstr>
      <vt:lpstr>Wingdings</vt:lpstr>
      <vt:lpstr>Office Theme</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Yadav, Tushar</cp:lastModifiedBy>
  <cp:revision>2</cp:revision>
  <dcterms:created xsi:type="dcterms:W3CDTF">2013-01-27T09:14:16Z</dcterms:created>
  <dcterms:modified xsi:type="dcterms:W3CDTF">2025-04-04T09:32:41Z</dcterms:modified>
  <cp:category/>
</cp:coreProperties>
</file>

<file path=docProps/thumbnail.jpeg>
</file>